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89" r:id="rId5"/>
    <p:sldId id="272" r:id="rId6"/>
    <p:sldId id="277" r:id="rId7"/>
    <p:sldId id="282" r:id="rId8"/>
    <p:sldId id="284" r:id="rId9"/>
    <p:sldId id="286" r:id="rId10"/>
    <p:sldId id="278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Johnson" initials="AJ" lastIdx="2" clrIdx="0">
    <p:extLst>
      <p:ext uri="{19B8F6BF-5375-455C-9EA6-DF929625EA0E}">
        <p15:presenceInfo xmlns:p15="http://schemas.microsoft.com/office/powerpoint/2012/main" userId="S-1-5-21-1832460095-532895831-281947949-173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60"/>
  </p:normalViewPr>
  <p:slideViewPr>
    <p:cSldViewPr>
      <p:cViewPr varScale="1">
        <p:scale>
          <a:sx n="112" d="100"/>
          <a:sy n="112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1FC6C1-370A-49B4-9628-DF54AEE943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4D0C7-1032-4EF8-A5FE-21917E7185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A0569F-7C87-48C9-A33E-2C67DC35310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493D767-41FF-45B5-AB46-E97A0DC235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E39616-3ABB-471C-AAB1-1783CF940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5E793-EB29-4585-AA72-6CD9864986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4D2B7-A776-4192-A39C-2DE3EEA46D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6EBF87-CE1A-4365-AA17-8FF6CB2312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95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7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2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65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0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72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29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8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EBF87-CE1A-4365-AA17-8FF6CB231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5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Back_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5145088"/>
          </a:xfrm>
          <a:prstGeom prst="rect">
            <a:avLst/>
          </a:prstGeom>
          <a:noFill/>
        </p:spPr>
      </p:pic>
      <p:pic>
        <p:nvPicPr>
          <p:cNvPr id="8" name="Picture 3" descr="PPT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562600"/>
            <a:ext cx="1474788" cy="7731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PPT_Banner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0"/>
            <a:ext cx="9145588" cy="14017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@Leduc.c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@Leduc.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3068960"/>
            <a:ext cx="806685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 Bold" pitchFamily="-64" charset="0"/>
              </a:rPr>
              <a:t>Municipal Grant Program – Grants to Organizations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 Bold" pitchFamily="-64" charset="0"/>
              </a:rPr>
              <a:t>Final Reporting</a:t>
            </a:r>
            <a:endParaRPr lang="en-US" sz="22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old" pitchFamily="-64" charset="0"/>
              </a:rPr>
              <a:t>www.leduc.ca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F866B8-B730-4372-B87E-B6FEF3EA9C88}"/>
              </a:ext>
            </a:extLst>
          </p:cNvPr>
          <p:cNvSpPr/>
          <p:nvPr/>
        </p:nvSpPr>
        <p:spPr>
          <a:xfrm>
            <a:off x="539552" y="1700808"/>
            <a:ext cx="791026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dirty="0"/>
              <a:t>All Financial Statements require independent review and signatures by two (2) Board Members. This cannot be the Treasurer .</a:t>
            </a:r>
          </a:p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dirty="0"/>
              <a:t>It is best practice to show a comparable of your current year to the previous in your financials  </a:t>
            </a:r>
          </a:p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dirty="0"/>
              <a:t>Organizations must remain in good standing with payments with the City of Leduc </a:t>
            </a:r>
          </a:p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dirty="0"/>
              <a:t>Organizations are required to notify City of Leduc Administration and provide documentation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Updates to incorporation documents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Copies or changes of lease/licenses or rental agreements with the City of Leduc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B06D0D3-6823-4E10-93EB-C0D87FB02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96721"/>
            <a:ext cx="791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311921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42730" y="548680"/>
            <a:ext cx="84969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chemeClr val="bg1"/>
                </a:solidFill>
              </a:rPr>
              <a:t>Final Reporting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753026-7C65-490A-B049-264229775428}"/>
              </a:ext>
            </a:extLst>
          </p:cNvPr>
          <p:cNvSpPr/>
          <p:nvPr/>
        </p:nvSpPr>
        <p:spPr>
          <a:xfrm>
            <a:off x="251520" y="1340768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CA" sz="2800" dirty="0"/>
              <a:t>Final Reporting Deadline – January 31,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2025 Application Notifications – December 2024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Funding Payments for 2025– February-March 2025</a:t>
            </a:r>
          </a:p>
          <a:p>
            <a:pPr algn="ctr"/>
            <a:endParaRPr lang="en-US" sz="1200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Further clarifications or questions, please do not hesitate to contact:</a:t>
            </a:r>
          </a:p>
          <a:p>
            <a:pPr lvl="1" algn="ctr"/>
            <a:r>
              <a:rPr lang="en-US" b="1" dirty="0">
                <a:latin typeface="Calibri" panose="020F0502020204030204" pitchFamily="34" charset="0"/>
              </a:rPr>
              <a:t>				</a:t>
            </a:r>
          </a:p>
          <a:p>
            <a:pPr lvl="1" algn="ctr"/>
            <a:endParaRPr lang="en-US" dirty="0">
              <a:latin typeface="Calibri" panose="020F0502020204030204" pitchFamily="34" charset="0"/>
            </a:endParaRPr>
          </a:p>
          <a:p>
            <a:pPr lvl="1" algn="ctr"/>
            <a:endParaRPr lang="en-US" dirty="0">
              <a:latin typeface="Calibri" panose="020F0502020204030204" pitchFamily="34" charset="0"/>
            </a:endParaRPr>
          </a:p>
          <a:p>
            <a:pPr lvl="1" algn="ctr"/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  <a:p>
            <a:pPr lvl="1" algn="ctr"/>
            <a:endParaRPr lang="en-US" dirty="0">
              <a:latin typeface="Calibri" panose="020F0502020204030204" pitchFamily="34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Office hours: 8:30 am – 4:30 pm </a:t>
            </a: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Thank You!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F7C2C3-5E5D-44A4-AACE-A24F8F49FDEB}"/>
              </a:ext>
            </a:extLst>
          </p:cNvPr>
          <p:cNvSpPr txBox="1"/>
          <p:nvPr/>
        </p:nvSpPr>
        <p:spPr>
          <a:xfrm>
            <a:off x="2699792" y="3789040"/>
            <a:ext cx="3918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Community &amp; Social Development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hlinkClick r:id="rId3"/>
              </a:rPr>
              <a:t>Grants@Leduc.ca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</a:rPr>
              <a:t>(780) 980-7117</a:t>
            </a:r>
          </a:p>
        </p:txBody>
      </p:sp>
    </p:spTree>
    <p:extLst>
      <p:ext uri="{BB962C8B-B14F-4D97-AF65-F5344CB8AC3E}">
        <p14:creationId xmlns:p14="http://schemas.microsoft.com/office/powerpoint/2010/main" val="422216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838200" y="669925"/>
            <a:ext cx="6934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chemeClr val="bg1"/>
                </a:solidFill>
                <a:latin typeface="Arial Bold" pitchFamily="-64" charset="0"/>
              </a:rPr>
              <a:t>Overview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83568" y="2115455"/>
            <a:ext cx="802889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sz="1600" dirty="0"/>
              <a:t>The City of Leduc provides funding support through the Municipal Grant Program </a:t>
            </a:r>
          </a:p>
          <a:p>
            <a:pPr>
              <a:spcBef>
                <a:spcPct val="50000"/>
              </a:spcBef>
            </a:pPr>
            <a:endParaRPr lang="en-CA" sz="1600" dirty="0"/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sz="1600" dirty="0"/>
              <a:t>The purpose of this PowerPoint is to provide an overview of the process for:</a:t>
            </a:r>
          </a:p>
          <a:p>
            <a:pPr>
              <a:spcBef>
                <a:spcPct val="50000"/>
              </a:spcBef>
            </a:pPr>
            <a:endParaRPr lang="en-CA" sz="1600" dirty="0"/>
          </a:p>
          <a:p>
            <a:pPr algn="ctr">
              <a:spcBef>
                <a:spcPct val="50000"/>
              </a:spcBef>
            </a:pPr>
            <a:r>
              <a:rPr lang="en-CA" sz="2400" b="1" u="sng" dirty="0"/>
              <a:t>General Grants to Organizations (GTO)</a:t>
            </a:r>
          </a:p>
          <a:p>
            <a:pPr algn="ctr">
              <a:spcBef>
                <a:spcPct val="50000"/>
              </a:spcBef>
            </a:pPr>
            <a:r>
              <a:rPr lang="en-CA" sz="2400" b="1" u="sng" dirty="0"/>
              <a:t>Final Reporting</a:t>
            </a:r>
          </a:p>
          <a:p>
            <a:pPr>
              <a:spcBef>
                <a:spcPct val="50000"/>
              </a:spcBef>
            </a:pPr>
            <a:endParaRPr lang="en-CA" sz="1600" b="1" u="sng" dirty="0"/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CA" sz="1600" b="1" u="sng" dirty="0"/>
          </a:p>
          <a:p>
            <a:pPr algn="ctr">
              <a:spcBef>
                <a:spcPct val="50000"/>
              </a:spcBef>
            </a:pPr>
            <a:r>
              <a:rPr lang="en-CA" sz="1600" dirty="0"/>
              <a:t>Final Report Deadline – January 31, 2025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CA" sz="1600" b="1" u="sng" dirty="0">
              <a:highlight>
                <a:srgbClr val="FFFF00"/>
              </a:highlight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CA" sz="16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23528" y="500336"/>
            <a:ext cx="79102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Overview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/>
              <a:t>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39552" y="1526042"/>
            <a:ext cx="8198296" cy="507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normAutofit fontScale="92500" lnSpcReduction="20000"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Organizations on current funding are </a:t>
            </a:r>
            <a:r>
              <a:rPr lang="en-US" sz="1600" u="sng" dirty="0"/>
              <a:t>REQUIRED</a:t>
            </a:r>
            <a:r>
              <a:rPr lang="en-US" sz="1600" dirty="0"/>
              <a:t> to provide the following in their Final Reporting: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42950" lvl="1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Final Report Document</a:t>
            </a:r>
          </a:p>
          <a:p>
            <a:pPr lvl="1">
              <a:spcBef>
                <a:spcPct val="50000"/>
              </a:spcBef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Financial Documentation – Attach (Most Current): </a:t>
            </a:r>
          </a:p>
          <a:p>
            <a:pPr marL="742950" lvl="1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Income Statement </a:t>
            </a:r>
          </a:p>
          <a:p>
            <a:pPr marL="742950" lvl="1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Balance Sheet </a:t>
            </a:r>
          </a:p>
          <a:p>
            <a:pPr marL="742950" lvl="1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Final Report Budget Template </a:t>
            </a:r>
          </a:p>
          <a:p>
            <a:pPr marL="361950" indent="-361950">
              <a:spcBef>
                <a:spcPct val="50000"/>
              </a:spcBef>
              <a:buFontTx/>
              <a:buChar char="•"/>
            </a:pPr>
            <a:endParaRPr lang="en-US" sz="1600" dirty="0"/>
          </a:p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sz="1600" i="1" dirty="0"/>
              <a:t>All Financial Statements require independent review and signatures by two (2) Board Members other than the Treasurer </a:t>
            </a:r>
          </a:p>
          <a:p>
            <a:pPr>
              <a:spcBef>
                <a:spcPct val="50000"/>
              </a:spcBef>
            </a:pPr>
            <a:endParaRPr lang="en-US" sz="1600" dirty="0"/>
          </a:p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sz="1600" dirty="0"/>
              <a:t>Failure to provide Final Reporting &amp; Supporting Documents or incompleteness will affect future funding </a:t>
            </a:r>
          </a:p>
          <a:p>
            <a:pPr marL="361950" indent="-361950">
              <a:spcBef>
                <a:spcPct val="50000"/>
              </a:spcBef>
              <a:buFontTx/>
              <a:buChar char="•"/>
            </a:pPr>
            <a:endParaRPr lang="en-US" sz="1600" dirty="0"/>
          </a:p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sz="1600" dirty="0"/>
              <a:t>Final Reports must be submitted to </a:t>
            </a:r>
            <a:r>
              <a:rPr lang="en-US" sz="1600" dirty="0">
                <a:hlinkClick r:id="rId3"/>
              </a:rPr>
              <a:t>Grants@Leduc.ca</a:t>
            </a:r>
            <a:r>
              <a:rPr lang="en-US" sz="1600" dirty="0"/>
              <a:t> by January 31, 2025</a:t>
            </a:r>
          </a:p>
          <a:p>
            <a:pPr marL="361950" indent="-361950">
              <a:spcBef>
                <a:spcPct val="50000"/>
              </a:spcBef>
              <a:buFontTx/>
              <a:buChar char="•"/>
            </a:pPr>
            <a:endParaRPr lang="en-US" sz="1600" dirty="0"/>
          </a:p>
          <a:p>
            <a:pPr marL="361950" indent="-361950">
              <a:spcBef>
                <a:spcPct val="50000"/>
              </a:spcBef>
              <a:buFontTx/>
              <a:buChar char="•"/>
            </a:pPr>
            <a:r>
              <a:rPr lang="en-US" sz="1600" dirty="0"/>
              <a:t>All must be submitted electronically (Handwritten or faxes will not be accepted)</a:t>
            </a:r>
          </a:p>
          <a:p>
            <a:pPr marL="361950" indent="-361950">
              <a:spcBef>
                <a:spcPct val="50000"/>
              </a:spcBef>
              <a:buFontTx/>
              <a:buChar char="•"/>
            </a:pP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  <a:p>
            <a:pPr marL="361950" indent="-361950">
              <a:spcBef>
                <a:spcPct val="50000"/>
              </a:spcBef>
              <a:buFontTx/>
              <a:buChar char="•"/>
            </a:pPr>
            <a:endParaRPr lang="en-US" sz="1600" dirty="0"/>
          </a:p>
          <a:p>
            <a:pPr marL="361950" indent="-361950">
              <a:spcBef>
                <a:spcPct val="50000"/>
              </a:spcBef>
              <a:buFontTx/>
              <a:buChar char="•"/>
            </a:pP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40AF50-C614-4B98-AC93-2DBDAE686B5E}"/>
              </a:ext>
            </a:extLst>
          </p:cNvPr>
          <p:cNvSpPr/>
          <p:nvPr/>
        </p:nvSpPr>
        <p:spPr>
          <a:xfrm>
            <a:off x="323528" y="18864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Final Report Document: Target Population Page 1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959A9-ADF7-4408-ACF3-C5B70A1B8908}"/>
              </a:ext>
            </a:extLst>
          </p:cNvPr>
          <p:cNvSpPr txBox="1"/>
          <p:nvPr/>
        </p:nvSpPr>
        <p:spPr>
          <a:xfrm>
            <a:off x="539552" y="1772816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City of Leduc </a:t>
            </a:r>
            <a:r>
              <a:rPr lang="en-US" dirty="0"/>
              <a:t>– residents of Leduc that live within City limits </a:t>
            </a:r>
          </a:p>
          <a:p>
            <a:endParaRPr lang="en-US" b="1" dirty="0"/>
          </a:p>
          <a:p>
            <a:r>
              <a:rPr lang="en-US" b="1" dirty="0"/>
              <a:t>Leduc County Rural </a:t>
            </a:r>
            <a:r>
              <a:rPr lang="en-US" dirty="0"/>
              <a:t>– residents of Leduc County that live within the rural region </a:t>
            </a:r>
          </a:p>
          <a:p>
            <a:endParaRPr lang="en-US" b="1" dirty="0"/>
          </a:p>
          <a:p>
            <a:r>
              <a:rPr lang="en-US" b="1" dirty="0"/>
              <a:t>Other Municipalities Served </a:t>
            </a:r>
            <a:r>
              <a:rPr lang="en-US" dirty="0"/>
              <a:t>– Specified Examples: Beaumont, Devon, Wetaskiwin, Calmar Thorsby etc.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F4320-0964-40D7-AFEA-E8D8422DF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524" y="4081140"/>
            <a:ext cx="3980892" cy="20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2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FFBC5C-73E3-4298-B0B3-94F458E1C900}"/>
              </a:ext>
            </a:extLst>
          </p:cNvPr>
          <p:cNvSpPr/>
          <p:nvPr/>
        </p:nvSpPr>
        <p:spPr>
          <a:xfrm>
            <a:off x="-684584" y="1340768"/>
            <a:ext cx="54358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</a:endParaRPr>
          </a:p>
          <a:p>
            <a:pPr marL="1200150" lvl="2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Details of an organization’s revenues and expenditures over a period of time. It reflects if there is a Net Profit or Loss</a:t>
            </a:r>
          </a:p>
          <a:p>
            <a:pPr lvl="2">
              <a:spcBef>
                <a:spcPct val="50000"/>
              </a:spcBef>
            </a:pPr>
            <a:endParaRPr lang="en-US" sz="1600" dirty="0"/>
          </a:p>
          <a:p>
            <a:pPr marL="1200150" lvl="2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u="sng" dirty="0"/>
              <a:t>Total Revenues - Expenses = Net Profit (or Loss)  </a:t>
            </a:r>
          </a:p>
          <a:p>
            <a:pPr lvl="2">
              <a:spcBef>
                <a:spcPct val="50000"/>
              </a:spcBef>
            </a:pPr>
            <a:endParaRPr lang="en-US" sz="1600" u="sng" dirty="0"/>
          </a:p>
          <a:p>
            <a:pPr marL="1200150" lvl="2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 It can also be referred to as: </a:t>
            </a:r>
          </a:p>
          <a:p>
            <a:pPr marL="1657350" lvl="3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profit/loss statement</a:t>
            </a:r>
          </a:p>
          <a:p>
            <a:pPr marL="1657350" lvl="3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income/expense statement </a:t>
            </a:r>
          </a:p>
          <a:p>
            <a:pPr marL="1657350" lvl="3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statement of operations</a:t>
            </a:r>
            <a:endParaRPr lang="en-US" sz="1600" dirty="0">
              <a:highlight>
                <a:srgbClr val="FFFF00"/>
              </a:highlight>
            </a:endParaRPr>
          </a:p>
          <a:p>
            <a:pPr marL="800100" lvl="1" indent="-342900">
              <a:spcBef>
                <a:spcPct val="50000"/>
              </a:spcBef>
              <a:buFont typeface="+mj-lt"/>
              <a:buAutoNum type="arabicPeriod"/>
            </a:pPr>
            <a:endParaRPr lang="en-US" sz="1600" dirty="0">
              <a:highlight>
                <a:srgbClr val="FFFF00"/>
              </a:highlight>
            </a:endParaRPr>
          </a:p>
          <a:p>
            <a:pPr marL="800100" lvl="1" indent="-342900">
              <a:spcBef>
                <a:spcPct val="50000"/>
              </a:spcBef>
              <a:buFont typeface="+mj-lt"/>
              <a:buAutoNum type="arabicPeriod"/>
            </a:pPr>
            <a:endParaRPr lang="en-US" sz="1600" dirty="0">
              <a:highlight>
                <a:srgbClr val="FFFF00"/>
              </a:highlight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C2FB380-A080-43D3-8315-A3CA12D0F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92751"/>
            <a:ext cx="791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Income Statement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A0A0CD-E6DA-301D-AB8E-09DE75B81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44468"/>
              </p:ext>
            </p:extLst>
          </p:nvPr>
        </p:nvGraphicFramePr>
        <p:xfrm>
          <a:off x="4988196" y="2175352"/>
          <a:ext cx="3960806" cy="18433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54">
                  <a:extLst>
                    <a:ext uri="{9D8B030D-6E8A-4147-A177-3AD203B41FA5}">
                      <a16:colId xmlns:a16="http://schemas.microsoft.com/office/drawing/2014/main" val="784775101"/>
                    </a:ext>
                  </a:extLst>
                </a:gridCol>
                <a:gridCol w="2549004">
                  <a:extLst>
                    <a:ext uri="{9D8B030D-6E8A-4147-A177-3AD203B41FA5}">
                      <a16:colId xmlns:a16="http://schemas.microsoft.com/office/drawing/2014/main" val="3615039186"/>
                    </a:ext>
                  </a:extLst>
                </a:gridCol>
                <a:gridCol w="620028">
                  <a:extLst>
                    <a:ext uri="{9D8B030D-6E8A-4147-A177-3AD203B41FA5}">
                      <a16:colId xmlns:a16="http://schemas.microsoft.com/office/drawing/2014/main" val="4271165006"/>
                    </a:ext>
                  </a:extLst>
                </a:gridCol>
                <a:gridCol w="688920">
                  <a:extLst>
                    <a:ext uri="{9D8B030D-6E8A-4147-A177-3AD203B41FA5}">
                      <a16:colId xmlns:a16="http://schemas.microsoft.com/office/drawing/2014/main" val="1151113308"/>
                    </a:ext>
                  </a:extLst>
                </a:gridCol>
              </a:tblGrid>
              <a:tr h="1761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kern="100" dirty="0">
                          <a:effectLst/>
                        </a:rPr>
                        <a:t>REVENUE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kern="100" dirty="0">
                          <a:effectLst/>
                        </a:rPr>
                        <a:t>2023</a:t>
                      </a:r>
                      <a:endParaRPr lang="en-US" sz="900" b="1" u="sng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kern="100" dirty="0">
                          <a:effectLst/>
                        </a:rPr>
                        <a:t>2024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5470188"/>
                  </a:ext>
                </a:extLst>
              </a:tr>
              <a:tr h="155442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Workshops &amp; Registration Fees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$3,025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$3,525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832125"/>
                  </a:ext>
                </a:extLst>
              </a:tr>
              <a:tr h="155442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Competition Meet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5,450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7,000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020319"/>
                  </a:ext>
                </a:extLst>
              </a:tr>
              <a:tr h="149115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Fundraising 50/50 Raffle, Bottle Drive &amp; Events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5,150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5,300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663395"/>
                  </a:ext>
                </a:extLst>
              </a:tr>
              <a:tr h="18546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Donations/Sponsorships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10,000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10,000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7357868"/>
                  </a:ext>
                </a:extLst>
              </a:tr>
              <a:tr h="155442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Casino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15,555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5,300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5952735"/>
                  </a:ext>
                </a:extLst>
              </a:tr>
              <a:tr h="155442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Bingo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15,987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15,675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597441"/>
                  </a:ext>
                </a:extLst>
              </a:tr>
              <a:tr h="155442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Grants Proceeds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15,000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14,000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177019"/>
                  </a:ext>
                </a:extLst>
              </a:tr>
              <a:tr h="155442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Interest Revenue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1,500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1,500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0943159"/>
                  </a:ext>
                </a:extLst>
              </a:tr>
              <a:tr h="155442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Board Room Rental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750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800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2258100"/>
                  </a:ext>
                </a:extLst>
              </a:tr>
              <a:tr h="87399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2147676"/>
                  </a:ext>
                </a:extLst>
              </a:tr>
              <a:tr h="14798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Total Revenue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$72,417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$73,334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603440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2EADC7-72D1-CB73-09C2-A7E8CE698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13705"/>
              </p:ext>
            </p:extLst>
          </p:nvPr>
        </p:nvGraphicFramePr>
        <p:xfrm>
          <a:off x="4985163" y="4025129"/>
          <a:ext cx="4139949" cy="26639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7764">
                  <a:extLst>
                    <a:ext uri="{9D8B030D-6E8A-4147-A177-3AD203B41FA5}">
                      <a16:colId xmlns:a16="http://schemas.microsoft.com/office/drawing/2014/main" val="1597043470"/>
                    </a:ext>
                  </a:extLst>
                </a:gridCol>
                <a:gridCol w="2454933">
                  <a:extLst>
                    <a:ext uri="{9D8B030D-6E8A-4147-A177-3AD203B41FA5}">
                      <a16:colId xmlns:a16="http://schemas.microsoft.com/office/drawing/2014/main" val="1420313570"/>
                    </a:ext>
                  </a:extLst>
                </a:gridCol>
                <a:gridCol w="794242">
                  <a:extLst>
                    <a:ext uri="{9D8B030D-6E8A-4147-A177-3AD203B41FA5}">
                      <a16:colId xmlns:a16="http://schemas.microsoft.com/office/drawing/2014/main" val="3585607861"/>
                    </a:ext>
                  </a:extLst>
                </a:gridCol>
                <a:gridCol w="783010">
                  <a:extLst>
                    <a:ext uri="{9D8B030D-6E8A-4147-A177-3AD203B41FA5}">
                      <a16:colId xmlns:a16="http://schemas.microsoft.com/office/drawing/2014/main" val="2772451400"/>
                    </a:ext>
                  </a:extLst>
                </a:gridCol>
              </a:tblGrid>
              <a:tr h="20924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kern="100" dirty="0">
                          <a:effectLst/>
                          <a:latin typeface="+mj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EXPENSES</a:t>
                      </a:r>
                      <a:endParaRPr lang="en-US" sz="900" b="1" kern="100" dirty="0">
                        <a:effectLst/>
                        <a:latin typeface="+mj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0939159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Wages &amp; Benefits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$13, 381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$13,185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419360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Telephone &amp; Utilities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18,060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18,266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157282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Competition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3,199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2,029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075010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Federation Dues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6,104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3,302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5403422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Mortgage Interest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14,119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20,060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6243784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Building Maintenance &amp; Janitorial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5,313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7,678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1789646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Office &amp; Supplies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925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755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8452951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Bank Charges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481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353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349512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Insurance 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3,932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3,883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33574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Advertising &amp; Marketing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719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594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0422282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Staff Courses &amp; Training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690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324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548025"/>
                  </a:ext>
                </a:extLst>
              </a:tr>
              <a:tr h="15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Fundraising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862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1,146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8849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Bad Debt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1,333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845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8933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384342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Total Expenses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$69,118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$72,420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229784"/>
                  </a:ext>
                </a:extLst>
              </a:tr>
              <a:tr h="16502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 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 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 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699066"/>
                  </a:ext>
                </a:extLst>
              </a:tr>
              <a:tr h="8405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kern="100" dirty="0">
                          <a:effectLst/>
                        </a:rPr>
                        <a:t>EXCESS OF REVENUE OVER INCOME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$3,299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$914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778707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09D5EFD0-5689-263C-A9B5-9982A2E38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001" y="1424318"/>
            <a:ext cx="396044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Non-Profit Organization Example</a:t>
            </a:r>
            <a:endParaRPr kumimoji="0" lang="en-US" altLang="en-US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STATEMENT OF OPERATIONS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the Year Ended December 31, 2024</a:t>
            </a:r>
            <a:endParaRPr kumimoji="0" lang="en-US" altLang="en-US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C5417E-B5EA-F074-44CF-B460D4213266}"/>
              </a:ext>
            </a:extLst>
          </p:cNvPr>
          <p:cNvSpPr/>
          <p:nvPr/>
        </p:nvSpPr>
        <p:spPr>
          <a:xfrm>
            <a:off x="4788023" y="1449203"/>
            <a:ext cx="4248473" cy="53042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0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FFBC5C-73E3-4298-B0B3-94F458E1C900}"/>
              </a:ext>
            </a:extLst>
          </p:cNvPr>
          <p:cNvSpPr/>
          <p:nvPr/>
        </p:nvSpPr>
        <p:spPr>
          <a:xfrm>
            <a:off x="-439802" y="1228397"/>
            <a:ext cx="519379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</a:endParaRPr>
          </a:p>
          <a:p>
            <a:pPr lvl="1" algn="ctr">
              <a:spcBef>
                <a:spcPct val="50000"/>
              </a:spcBef>
            </a:pPr>
            <a:r>
              <a:rPr lang="en-US" sz="1400" b="1" dirty="0"/>
              <a:t>(also referred to as the Statement of Financial Position)</a:t>
            </a:r>
          </a:p>
          <a:p>
            <a:pPr lvl="1">
              <a:spcBef>
                <a:spcPct val="50000"/>
              </a:spcBef>
            </a:pPr>
            <a:endParaRPr lang="en-US" sz="1600" b="1" dirty="0"/>
          </a:p>
          <a:p>
            <a:pPr marL="742950" lvl="1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u="sng" dirty="0"/>
              <a:t>Total Assets = Total Liabilities + Net Assets (Equity)</a:t>
            </a:r>
          </a:p>
          <a:p>
            <a:pPr marL="1200150" lvl="2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Assets – all resources owned and controlled by the organization. It can be grouped into 2 categories tangible (cash, physical, property etc.) and intangible (goodwill, copy rights, trade marks etc.)</a:t>
            </a:r>
          </a:p>
          <a:p>
            <a:pPr marL="1200150" lvl="2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Liabilities – all financial obligations of the organizations (loans etc.)</a:t>
            </a:r>
          </a:p>
          <a:p>
            <a:pPr marL="1200150" lvl="2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Net Assets (or Equity) – earnings left over </a:t>
            </a:r>
          </a:p>
          <a:p>
            <a:pPr marL="800100" lvl="1" indent="-342900">
              <a:spcBef>
                <a:spcPct val="50000"/>
              </a:spcBef>
              <a:buFont typeface="+mj-lt"/>
              <a:buAutoNum type="arabicPeriod"/>
            </a:pPr>
            <a:endParaRPr lang="en-US" sz="1600" dirty="0">
              <a:highlight>
                <a:srgbClr val="FFFF00"/>
              </a:highlight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C2FB380-A080-43D3-8315-A3CA12D0F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76672"/>
            <a:ext cx="79102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chemeClr val="bg1"/>
                </a:solidFill>
                <a:latin typeface="Arial Bold" pitchFamily="-64" charset="0"/>
              </a:rPr>
              <a:t>Balance Sheet </a:t>
            </a:r>
            <a:endParaRPr lang="en-US" sz="3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48E595-1A8E-52C4-C823-7AB96673A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03148"/>
              </p:ext>
            </p:extLst>
          </p:nvPr>
        </p:nvGraphicFramePr>
        <p:xfrm>
          <a:off x="4958303" y="2233530"/>
          <a:ext cx="3839852" cy="17239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5075">
                  <a:extLst>
                    <a:ext uri="{9D8B030D-6E8A-4147-A177-3AD203B41FA5}">
                      <a16:colId xmlns:a16="http://schemas.microsoft.com/office/drawing/2014/main" val="725043552"/>
                    </a:ext>
                  </a:extLst>
                </a:gridCol>
                <a:gridCol w="95075">
                  <a:extLst>
                    <a:ext uri="{9D8B030D-6E8A-4147-A177-3AD203B41FA5}">
                      <a16:colId xmlns:a16="http://schemas.microsoft.com/office/drawing/2014/main" val="3364947113"/>
                    </a:ext>
                  </a:extLst>
                </a:gridCol>
                <a:gridCol w="2317096">
                  <a:extLst>
                    <a:ext uri="{9D8B030D-6E8A-4147-A177-3AD203B41FA5}">
                      <a16:colId xmlns:a16="http://schemas.microsoft.com/office/drawing/2014/main" val="3625109958"/>
                    </a:ext>
                  </a:extLst>
                </a:gridCol>
                <a:gridCol w="675247">
                  <a:extLst>
                    <a:ext uri="{9D8B030D-6E8A-4147-A177-3AD203B41FA5}">
                      <a16:colId xmlns:a16="http://schemas.microsoft.com/office/drawing/2014/main" val="738342330"/>
                    </a:ext>
                  </a:extLst>
                </a:gridCol>
                <a:gridCol w="657359">
                  <a:extLst>
                    <a:ext uri="{9D8B030D-6E8A-4147-A177-3AD203B41FA5}">
                      <a16:colId xmlns:a16="http://schemas.microsoft.com/office/drawing/2014/main" val="153655918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759845"/>
                  </a:ext>
                </a:extLst>
              </a:tr>
              <a:tr h="5667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371048"/>
                  </a:ext>
                </a:extLst>
              </a:tr>
              <a:tr h="14775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Current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6244894"/>
                  </a:ext>
                </a:extLst>
              </a:tr>
              <a:tr h="1477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Cash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$ 31,490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$65,661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713381"/>
                  </a:ext>
                </a:extLst>
              </a:tr>
              <a:tr h="1477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Accounts Receivable 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4,770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2,473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690163"/>
                  </a:ext>
                </a:extLst>
              </a:tr>
              <a:tr h="14775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Total Current Assets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36,260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68,134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847091"/>
                  </a:ext>
                </a:extLst>
              </a:tr>
              <a:tr h="14775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811658"/>
                  </a:ext>
                </a:extLst>
              </a:tr>
              <a:tr h="14775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Long Term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373278"/>
                  </a:ext>
                </a:extLst>
              </a:tr>
              <a:tr h="1477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Building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452,701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$405,718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081386"/>
                  </a:ext>
                </a:extLst>
              </a:tr>
              <a:tr h="1364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Equipment &amp; Furniture 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129,085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122,603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167035"/>
                  </a:ext>
                </a:extLst>
              </a:tr>
              <a:tr h="6065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 dirty="0">
                          <a:effectLst/>
                        </a:rPr>
                        <a:t>Total Long-Term Assets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581,790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528,321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963144"/>
                  </a:ext>
                </a:extLst>
              </a:tr>
              <a:tr h="147751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 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 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0051663"/>
                  </a:ext>
                </a:extLst>
              </a:tr>
              <a:tr h="147751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 dirty="0">
                          <a:effectLst/>
                        </a:rPr>
                        <a:t>Total Assets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$ 618,050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$ 586,455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6664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C8185-D1A7-5942-CCF4-0B14E70CB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89230"/>
              </p:ext>
            </p:extLst>
          </p:nvPr>
        </p:nvGraphicFramePr>
        <p:xfrm>
          <a:off x="4958303" y="4104207"/>
          <a:ext cx="3839852" cy="26815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3980">
                  <a:extLst>
                    <a:ext uri="{9D8B030D-6E8A-4147-A177-3AD203B41FA5}">
                      <a16:colId xmlns:a16="http://schemas.microsoft.com/office/drawing/2014/main" val="1980377037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757728223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636145883"/>
                    </a:ext>
                  </a:extLst>
                </a:gridCol>
                <a:gridCol w="2258808">
                  <a:extLst>
                    <a:ext uri="{9D8B030D-6E8A-4147-A177-3AD203B41FA5}">
                      <a16:colId xmlns:a16="http://schemas.microsoft.com/office/drawing/2014/main" val="3688483935"/>
                    </a:ext>
                  </a:extLst>
                </a:gridCol>
                <a:gridCol w="657980">
                  <a:extLst>
                    <a:ext uri="{9D8B030D-6E8A-4147-A177-3AD203B41FA5}">
                      <a16:colId xmlns:a16="http://schemas.microsoft.com/office/drawing/2014/main" val="1812908602"/>
                    </a:ext>
                  </a:extLst>
                </a:gridCol>
                <a:gridCol w="641124">
                  <a:extLst>
                    <a:ext uri="{9D8B030D-6E8A-4147-A177-3AD203B41FA5}">
                      <a16:colId xmlns:a16="http://schemas.microsoft.com/office/drawing/2014/main" val="1124241544"/>
                    </a:ext>
                  </a:extLst>
                </a:gridCol>
              </a:tblGrid>
              <a:tr h="7427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0416809"/>
                  </a:ext>
                </a:extLst>
              </a:tr>
              <a:tr h="7427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002970"/>
                  </a:ext>
                </a:extLst>
              </a:tr>
              <a:tr h="13240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Current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3510948"/>
                  </a:ext>
                </a:extLst>
              </a:tr>
              <a:tr h="13240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Deferred Revenue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$ 21,353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$13,403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347708"/>
                  </a:ext>
                </a:extLst>
              </a:tr>
              <a:tr h="13240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Mortgage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14,525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12,753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335956"/>
                  </a:ext>
                </a:extLst>
              </a:tr>
              <a:tr h="13240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Accounts Payable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2,163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4,081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142864"/>
                  </a:ext>
                </a:extLst>
              </a:tr>
              <a:tr h="13240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Total Current Liabilities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76,082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30,237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695002"/>
                  </a:ext>
                </a:extLst>
              </a:tr>
              <a:tr h="13240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4847564"/>
                  </a:ext>
                </a:extLst>
              </a:tr>
              <a:tr h="13240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Long Term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0227171"/>
                  </a:ext>
                </a:extLst>
              </a:tr>
              <a:tr h="13240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Mortgage - ATB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130,773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146,186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9792590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 dirty="0">
                          <a:effectLst/>
                        </a:rPr>
                        <a:t>Total Long-Term Liabilities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130,773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146,186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195684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74392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 dirty="0">
                          <a:effectLst/>
                        </a:rPr>
                        <a:t>Total Liabilities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$168,814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$176,423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8310506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b="1" kern="100" dirty="0">
                          <a:effectLst/>
                        </a:rPr>
                        <a:t> 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164270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b="1" u="sng" kern="100" dirty="0">
                          <a:effectLst/>
                          <a:latin typeface="Aptos" panose="020B0004020202020204" pitchFamily="34" charset="0"/>
                        </a:rPr>
                        <a:t>NET ASSETS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241574"/>
                  </a:ext>
                </a:extLst>
              </a:tr>
              <a:tr h="13240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>
                          <a:effectLst/>
                        </a:rPr>
                        <a:t>Investment in Building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$307,405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$246,777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1769386"/>
                  </a:ext>
                </a:extLst>
              </a:tr>
              <a:tr h="13240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>
                          <a:effectLst/>
                        </a:rPr>
                        <a:t>Investment in Furniture &amp; Equipment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129,085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122,603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750943"/>
                  </a:ext>
                </a:extLst>
              </a:tr>
              <a:tr h="13240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>
                          <a:effectLst/>
                        </a:rPr>
                        <a:t>Unrestricted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12,746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50,655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181798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>
                          <a:effectLst/>
                        </a:rPr>
                        <a:t>Total Net Assets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$449,236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$420,035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8619451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</a:rPr>
                        <a:t> </a:t>
                      </a:r>
                      <a:endParaRPr lang="en-US" sz="9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 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864642"/>
                  </a:ext>
                </a:extLst>
              </a:tr>
              <a:tr h="132407">
                <a:tc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7920" algn="l"/>
                        </a:tabLst>
                      </a:pPr>
                      <a:r>
                        <a:rPr lang="en-US" sz="900" kern="100">
                          <a:effectLst/>
                        </a:rPr>
                        <a:t>Total Net Assets and Liabilities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</a:rPr>
                        <a:t>$618,050</a:t>
                      </a:r>
                      <a:endParaRPr lang="en-US" sz="9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</a:rPr>
                        <a:t>$420,035</a:t>
                      </a:r>
                      <a:endParaRPr lang="en-US" sz="9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6981304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ECCEE54A-5292-3388-8A3E-1A1D16415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786" y="1484784"/>
            <a:ext cx="53508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8238" algn="l"/>
              </a:tabLs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Non-Profit Organization Example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8238" algn="l"/>
              </a:tabLst>
            </a:pP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STATEMENT OF FINANCIAL POSITION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8238" algn="l"/>
              </a:tabLs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at December 31, 2024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8238" algn="l"/>
              </a:tabLst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75D677-34AD-2F1C-2DCC-6EDECB4B6198}"/>
              </a:ext>
            </a:extLst>
          </p:cNvPr>
          <p:cNvSpPr/>
          <p:nvPr/>
        </p:nvSpPr>
        <p:spPr>
          <a:xfrm>
            <a:off x="4753993" y="1484784"/>
            <a:ext cx="4248473" cy="53042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E3721811-2DC9-4AC5-AE68-CCBA496E1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48680"/>
            <a:ext cx="791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Final Report Budget Template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F02F2-8DB1-4E09-A006-D8A08A9A04CD}"/>
              </a:ext>
            </a:extLst>
          </p:cNvPr>
          <p:cNvSpPr txBox="1"/>
          <p:nvPr/>
        </p:nvSpPr>
        <p:spPr>
          <a:xfrm>
            <a:off x="251520" y="1556792"/>
            <a:ext cx="85689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reporting must include planned ‘Submitted Budget’ and ‘Actuals’ for the year in which funding was approved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Submitted Budget – is what was requested in your application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Actuals – the actual revenue/expenses that we generated throughout your funding year 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that all revenues sources are listed and described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City of Leduc in-kind support or rental agreements or leases are to be listed separately and described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8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8496CA73-39DE-4322-8284-C2672B93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32" y="116632"/>
            <a:ext cx="871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Final Report Budget Template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– Example </a:t>
            </a:r>
            <a:endParaRPr lang="en-US" sz="32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pic>
        <p:nvPicPr>
          <p:cNvPr id="5" name="Picture 4" descr="A close-up of a report&#10;&#10;Description automatically generated">
            <a:extLst>
              <a:ext uri="{FF2B5EF4-FFF2-40B4-BE49-F238E27FC236}">
                <a16:creationId xmlns:a16="http://schemas.microsoft.com/office/drawing/2014/main" id="{0CD4082A-F34C-1CD9-7D07-17CE56FD1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03" y="1440071"/>
            <a:ext cx="802005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0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8496CA73-39DE-4322-8284-C2672B93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83" y="31883"/>
            <a:ext cx="80648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Final Report Budget Template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– Example </a:t>
            </a:r>
            <a:endParaRPr lang="en-US" sz="32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pic>
        <p:nvPicPr>
          <p:cNvPr id="5" name="Picture 4" descr="A screenshot of a spreadsheet&#10;&#10;Description automatically generated">
            <a:extLst>
              <a:ext uri="{FF2B5EF4-FFF2-40B4-BE49-F238E27FC236}">
                <a16:creationId xmlns:a16="http://schemas.microsoft.com/office/drawing/2014/main" id="{10C76477-2EF7-0EB2-0776-22A87E85D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58" y="1454017"/>
            <a:ext cx="78009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77686"/>
      </p:ext>
    </p:extLst>
  </p:cSld>
  <p:clrMapOvr>
    <a:masterClrMapping/>
  </p:clrMapOvr>
</p:sld>
</file>

<file path=ppt/theme/theme1.xml><?xml version="1.0" encoding="utf-8"?>
<a:theme xmlns:a="http://schemas.openxmlformats.org/drawingml/2006/main" name="PPT_TEMP blu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 blue 1</Template>
  <TotalTime>8221</TotalTime>
  <Words>960</Words>
  <Application>Microsoft Office PowerPoint</Application>
  <PresentationFormat>On-screen Show (4:3)</PresentationFormat>
  <Paragraphs>352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Arial Bold</vt:lpstr>
      <vt:lpstr>Calibri</vt:lpstr>
      <vt:lpstr>Wingdings</vt:lpstr>
      <vt:lpstr>PPT_TEMP blue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Albanese</dc:creator>
  <cp:lastModifiedBy>Elana Hansen</cp:lastModifiedBy>
  <cp:revision>131</cp:revision>
  <cp:lastPrinted>2021-11-29T15:47:02Z</cp:lastPrinted>
  <dcterms:created xsi:type="dcterms:W3CDTF">2015-02-23T20:28:34Z</dcterms:created>
  <dcterms:modified xsi:type="dcterms:W3CDTF">2024-10-24T16:43:02Z</dcterms:modified>
</cp:coreProperties>
</file>